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28" r:id="rId2"/>
    <p:sldId id="316" r:id="rId3"/>
    <p:sldId id="260" r:id="rId4"/>
    <p:sldId id="265" r:id="rId5"/>
    <p:sldId id="285" r:id="rId6"/>
    <p:sldId id="344" r:id="rId7"/>
    <p:sldId id="345" r:id="rId8"/>
    <p:sldId id="267" r:id="rId9"/>
    <p:sldId id="266" r:id="rId10"/>
    <p:sldId id="268" r:id="rId11"/>
    <p:sldId id="321" r:id="rId12"/>
    <p:sldId id="261" r:id="rId13"/>
    <p:sldId id="262" r:id="rId14"/>
    <p:sldId id="322" r:id="rId15"/>
    <p:sldId id="335" r:id="rId16"/>
    <p:sldId id="291" r:id="rId17"/>
    <p:sldId id="332" r:id="rId18"/>
    <p:sldId id="271" r:id="rId19"/>
    <p:sldId id="289" r:id="rId20"/>
    <p:sldId id="336" r:id="rId21"/>
    <p:sldId id="338" r:id="rId22"/>
    <p:sldId id="339" r:id="rId23"/>
    <p:sldId id="330" r:id="rId24"/>
    <p:sldId id="270" r:id="rId25"/>
    <p:sldId id="292" r:id="rId26"/>
    <p:sldId id="326" r:id="rId27"/>
    <p:sldId id="329" r:id="rId28"/>
    <p:sldId id="274" r:id="rId29"/>
    <p:sldId id="300" r:id="rId30"/>
    <p:sldId id="351" r:id="rId31"/>
    <p:sldId id="346" r:id="rId32"/>
    <p:sldId id="347" r:id="rId33"/>
    <p:sldId id="350" r:id="rId34"/>
    <p:sldId id="348" r:id="rId35"/>
    <p:sldId id="301" r:id="rId36"/>
    <p:sldId id="256" r:id="rId37"/>
    <p:sldId id="276" r:id="rId38"/>
    <p:sldId id="282" r:id="rId39"/>
    <p:sldId id="309" r:id="rId40"/>
    <p:sldId id="312" r:id="rId41"/>
    <p:sldId id="308" r:id="rId42"/>
    <p:sldId id="313" r:id="rId43"/>
    <p:sldId id="306" r:id="rId44"/>
    <p:sldId id="295" r:id="rId45"/>
    <p:sldId id="340" r:id="rId46"/>
    <p:sldId id="352" r:id="rId47"/>
    <p:sldId id="333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607"/>
    <a:srgbClr val="FABE00"/>
    <a:srgbClr val="FFFF00"/>
    <a:srgbClr val="FAF140"/>
    <a:srgbClr val="F3E807"/>
    <a:srgbClr val="F2B800"/>
    <a:srgbClr val="0470DC"/>
    <a:srgbClr val="D8D9DE"/>
    <a:srgbClr val="F0F0F0"/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44" autoAdjust="0"/>
    <p:restoredTop sz="90844" autoAdjust="0"/>
  </p:normalViewPr>
  <p:slideViewPr>
    <p:cSldViewPr snapToGrid="0">
      <p:cViewPr>
        <p:scale>
          <a:sx n="69" d="100"/>
          <a:sy n="69" d="100"/>
        </p:scale>
        <p:origin x="-701" y="19"/>
      </p:cViewPr>
      <p:guideLst>
        <p:guide orient="horz" pos="2183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21E50-7B9D-4967-BF59-B9B6CEDB372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4605A-1530-4AA0-953C-884DF5144C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078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834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699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Спрашиваю. Неприятные</a:t>
            </a:r>
            <a:r>
              <a:rPr lang="ru-RU" baseline="0" dirty="0" smtClean="0"/>
              <a:t> переживания часть мышления, которое формируется в процессе обучения, в течении жизни человек постоянно учится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332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Навыки формируются в течении жизни. </a:t>
            </a:r>
          </a:p>
          <a:p>
            <a:endParaRPr lang="ru-RU" dirty="0" smtClean="0"/>
          </a:p>
          <a:p>
            <a:r>
              <a:rPr lang="ru-RU" dirty="0" smtClean="0"/>
              <a:t>Формируется мышление</a:t>
            </a:r>
            <a:r>
              <a:rPr lang="ru-RU" baseline="0" dirty="0" smtClean="0"/>
              <a:t> и навыки.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957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812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Спрашиваю.</a:t>
            </a:r>
            <a:r>
              <a:rPr lang="ru-RU" baseline="0" dirty="0" smtClean="0"/>
              <a:t> </a:t>
            </a:r>
            <a:r>
              <a:rPr lang="ru-RU" dirty="0" smtClean="0"/>
              <a:t>Быстрота</a:t>
            </a:r>
            <a:r>
              <a:rPr lang="ru-RU" baseline="0" dirty="0" smtClean="0"/>
              <a:t> приспособления к окружающей среде. Достижение пользы. Применение закономерно.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95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smtClean="0"/>
              <a:t>Поднимите </a:t>
            </a:r>
            <a:r>
              <a:rPr lang="ru-RU" baseline="0" dirty="0" smtClean="0"/>
              <a:t>руки те, у кого после тяжелого разговора или трудного дня. Возникала головная боль, бессонница, проблемы с кишечником. Общее недомогание.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984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 является результативным.</a:t>
            </a:r>
            <a:r>
              <a:rPr lang="ru-RU" baseline="0" dirty="0" smtClean="0"/>
              <a:t> Стабильный результат отсутствует.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закономерны.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Кто-то на кого-то обиделся а толку нет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293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546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человек долго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остро чувствует напряжение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перенапряжения переходят в психосоматические заболевания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Неврозы, гормональные рас-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имунодефицит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арт гипертензия, инфаркты, инсульты, язвенные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порадениея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ЖКт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Бронх астма, онкологические заболевания. 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рождаемости, алкоголизма наркомания, травматизм самоубийства.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792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Какое может быть решение?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976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Сегодня речь пойдет о неприятных переживаниях</a:t>
            </a:r>
          </a:p>
          <a:p>
            <a:r>
              <a:rPr lang="ru-RU" dirty="0" smtClean="0"/>
              <a:t>Вы</a:t>
            </a:r>
            <a:r>
              <a:rPr lang="ru-RU" baseline="0" dirty="0" smtClean="0"/>
              <a:t> узнаете </a:t>
            </a:r>
          </a:p>
          <a:p>
            <a:pPr marL="228600" indent="-228600">
              <a:buFont typeface="+mj-lt"/>
              <a:buAutoNum type="arabicPeriod"/>
            </a:pPr>
            <a:r>
              <a:rPr lang="ru-RU" baseline="0" dirty="0" smtClean="0"/>
              <a:t>что это такое, </a:t>
            </a:r>
          </a:p>
          <a:p>
            <a:pPr marL="228600" indent="-228600">
              <a:buFont typeface="+mj-lt"/>
              <a:buAutoNum type="arabicPeriod"/>
            </a:pPr>
            <a:r>
              <a:rPr lang="ru-RU" baseline="0" dirty="0" smtClean="0"/>
              <a:t>как они формируются и возможно ли от них избавиться</a:t>
            </a:r>
          </a:p>
          <a:p>
            <a:pPr marL="228600" indent="-228600">
              <a:buFont typeface="+mj-lt"/>
              <a:buAutoNum type="arabicPeriod"/>
            </a:pPr>
            <a:r>
              <a:rPr lang="ru-RU" baseline="0" dirty="0" smtClean="0"/>
              <a:t>Навык формирования правильного поведения и мышления</a:t>
            </a:r>
            <a:endParaRPr lang="ru-RU" baseline="0" dirty="0"/>
          </a:p>
          <a:p>
            <a:pPr marL="0" indent="0">
              <a:buFont typeface="+mj-lt"/>
              <a:buNone/>
            </a:pPr>
            <a:r>
              <a:rPr lang="ru-RU" baseline="0" dirty="0" smtClean="0"/>
              <a:t>Я думаю вам будет интересно услышать истории российских спортсменов, которые избавились от неприятных переживаний и научились мыслить правильно, с помощью методики института поведения.</a:t>
            </a:r>
          </a:p>
          <a:p>
            <a:pPr marL="0" indent="0">
              <a:buFont typeface="+mj-lt"/>
              <a:buNone/>
            </a:pP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669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замечаете?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годами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меняетесь, становитесь спокойнее, меньше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обижаетесь, охотнее прощаете, перестаете себя стыдиться.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что-то по-прежнему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напрягает.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792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13 занятий</a:t>
            </a:r>
          </a:p>
          <a:p>
            <a:r>
              <a:rPr lang="ru-RU" dirty="0" smtClean="0"/>
              <a:t>1,5</a:t>
            </a:r>
            <a:r>
              <a:rPr lang="ru-RU" baseline="0" dirty="0" smtClean="0"/>
              <a:t> месяца упражнений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122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13 занятий</a:t>
            </a:r>
          </a:p>
          <a:p>
            <a:r>
              <a:rPr lang="ru-RU" dirty="0" smtClean="0"/>
              <a:t>1,5</a:t>
            </a:r>
            <a:r>
              <a:rPr lang="ru-RU" baseline="0" dirty="0" smtClean="0"/>
              <a:t> месяца упражнений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11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Задача спортсмена и</a:t>
            </a:r>
            <a:r>
              <a:rPr lang="ru-RU" baseline="0" dirty="0" smtClean="0"/>
              <a:t> тренера – показывать стабильный спортивный результат</a:t>
            </a:r>
          </a:p>
          <a:p>
            <a:r>
              <a:rPr lang="ru-RU" baseline="0" dirty="0" smtClean="0"/>
              <a:t>Что вам дает стабильность?</a:t>
            </a:r>
          </a:p>
          <a:p>
            <a:r>
              <a:rPr lang="ru-RU" baseline="0" dirty="0" smtClean="0"/>
              <a:t>Результатом мы не управляем, управляем действиями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984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287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718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большинства развитых людей есть навыки, как полезные, так и вредные. Если мы отучимся от вредных, то останутся только полезные, мы повысим свою эффективность, настроение и здоровье.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220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большинства развитых людей есть навыки, как полезные, так и вредные. Если мы отучимся от вредных, то останутся только полезные, мы повысим свою эффективность, настроение и здоровье.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0440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большинства развитых людей есть навыки, как полезные, так и вредные. Если мы отучимся от вредных, то останутся только полезные, мы повысим свою эффективность, настроение и здоровье.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363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19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</a:t>
            </a:r>
            <a:r>
              <a:rPr lang="ru-RU" baseline="0" dirty="0" smtClean="0"/>
              <a:t> не получали желаемого когда цель была и средства</a:t>
            </a:r>
          </a:p>
          <a:p>
            <a:endParaRPr lang="ru-RU" baseline="0" dirty="0" smtClean="0"/>
          </a:p>
          <a:p>
            <a:r>
              <a:rPr lang="ru-RU" baseline="0" dirty="0" smtClean="0"/>
              <a:t>Становится препятствием для получения желаемого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343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Задавайте</a:t>
            </a:r>
            <a:r>
              <a:rPr lang="ru-RU" baseline="0" dirty="0" smtClean="0"/>
              <a:t> вопросы. Методика? Что делали?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5015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13 занятий</a:t>
            </a:r>
          </a:p>
          <a:p>
            <a:r>
              <a:rPr lang="ru-RU" dirty="0" smtClean="0"/>
              <a:t>1,5</a:t>
            </a:r>
            <a:r>
              <a:rPr lang="ru-RU" baseline="0" dirty="0" smtClean="0"/>
              <a:t> месяца упражнений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5042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13 занятий</a:t>
            </a:r>
          </a:p>
          <a:p>
            <a:r>
              <a:rPr lang="ru-RU" dirty="0" smtClean="0"/>
              <a:t>1,5</a:t>
            </a:r>
            <a:r>
              <a:rPr lang="ru-RU" baseline="0" dirty="0" smtClean="0"/>
              <a:t> месяца упражнений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533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Страх,</a:t>
            </a:r>
            <a:r>
              <a:rPr lang="ru-RU" baseline="0" dirty="0" smtClean="0"/>
              <a:t> стыд, вина, обиды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501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Обида,</a:t>
            </a:r>
            <a:r>
              <a:rPr lang="ru-RU" baseline="0" dirty="0" smtClean="0"/>
              <a:t> чувство вины, стыд, страхи</a:t>
            </a:r>
          </a:p>
          <a:p>
            <a:r>
              <a:rPr lang="ru-RU" baseline="0" dirty="0" smtClean="0"/>
              <a:t>Все вышеперечисленное есть психоэмоциональное напряжение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649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976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968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 совпадение ожиданий с действительностью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712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4605A-1530-4AA0-953C-884DF5144CE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81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9883-BF56-477D-893D-C8C4DBFB51F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FBE7-CB2D-41FF-AD8F-4A9C1481CB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87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9883-BF56-477D-893D-C8C4DBFB51F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FBE7-CB2D-41FF-AD8F-4A9C1481CB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85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9883-BF56-477D-893D-C8C4DBFB51F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FBE7-CB2D-41FF-AD8F-4A9C1481CB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99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9883-BF56-477D-893D-C8C4DBFB51F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FBE7-CB2D-41FF-AD8F-4A9C1481CB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818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9883-BF56-477D-893D-C8C4DBFB51F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FBE7-CB2D-41FF-AD8F-4A9C1481CB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25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9883-BF56-477D-893D-C8C4DBFB51F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FBE7-CB2D-41FF-AD8F-4A9C1481CB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84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9883-BF56-477D-893D-C8C4DBFB51F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FBE7-CB2D-41FF-AD8F-4A9C1481CB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95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9883-BF56-477D-893D-C8C4DBFB51F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FBE7-CB2D-41FF-AD8F-4A9C1481CB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516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9883-BF56-477D-893D-C8C4DBFB51F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FBE7-CB2D-41FF-AD8F-4A9C1481CB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164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9883-BF56-477D-893D-C8C4DBFB51F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FBE7-CB2D-41FF-AD8F-4A9C1481CB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08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9883-BF56-477D-893D-C8C4DBFB51F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6FBE7-CB2D-41FF-AD8F-4A9C1481CB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84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99883-BF56-477D-893D-C8C4DBFB51FD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6FBE7-CB2D-41FF-AD8F-4A9C1481CB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0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-life.ru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081"/>
          <a:stretch/>
        </p:blipFill>
        <p:spPr>
          <a:xfrm>
            <a:off x="-36512" y="-44245"/>
            <a:ext cx="12228512" cy="6902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138" y="881487"/>
            <a:ext cx="12192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0" spc="300" dirty="0" smtClean="0">
                <a:solidFill>
                  <a:srgbClr val="FFFF00"/>
                </a:solidFill>
                <a:latin typeface="Impact" panose="020B0806030902050204" pitchFamily="34" charset="0"/>
              </a:rPr>
              <a:t>    </a:t>
            </a:r>
            <a:r>
              <a:rPr lang="ru-RU" sz="12000" u="sng" spc="600" dirty="0" smtClean="0">
                <a:solidFill>
                  <a:srgbClr val="FFFF00"/>
                </a:solidFill>
                <a:latin typeface="Impact" panose="020B0806030902050204" pitchFamily="34" charset="0"/>
              </a:rPr>
              <a:t>«Лучшая </a:t>
            </a:r>
            <a:r>
              <a:rPr lang="en-US" sz="12000" u="sng" spc="600" dirty="0" smtClean="0">
                <a:solidFill>
                  <a:srgbClr val="FFFF00"/>
                </a:solidFill>
                <a:latin typeface="Impact" panose="020B0806030902050204" pitchFamily="34" charset="0"/>
              </a:rPr>
              <a:t>Life</a:t>
            </a:r>
            <a:r>
              <a:rPr lang="ru-RU" sz="12000" u="sng" spc="600" dirty="0" smtClean="0">
                <a:solidFill>
                  <a:srgbClr val="FFFF00"/>
                </a:solidFill>
                <a:latin typeface="Impact" panose="020B0806030902050204" pitchFamily="34" charset="0"/>
              </a:rPr>
              <a:t>»</a:t>
            </a:r>
            <a:endParaRPr lang="ru-RU" sz="12000" u="sng" spc="6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61423" y="0"/>
            <a:ext cx="4903907" cy="132343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8000" b="1" spc="300" dirty="0" err="1" smtClean="0">
                <a:latin typeface="Century Gothic" panose="020B0502020202020204" pitchFamily="34" charset="0"/>
              </a:rPr>
              <a:t>мыслинг</a:t>
            </a:r>
            <a:endParaRPr lang="ru-RU" sz="8000" b="1" spc="3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7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492748" y="1351055"/>
            <a:ext cx="9545367" cy="39857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49508" y="1416235"/>
            <a:ext cx="1120492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КАК </a:t>
            </a:r>
            <a:r>
              <a:rPr lang="ru-RU" sz="5400" spc="300" dirty="0" smtClean="0">
                <a:latin typeface="Century Gothic" panose="020B0502020202020204" pitchFamily="34" charset="0"/>
              </a:rPr>
              <a:t>возникло психоэмоциональное</a:t>
            </a:r>
          </a:p>
          <a:p>
            <a:r>
              <a:rPr lang="ru-RU" sz="5400" spc="300" dirty="0" smtClean="0">
                <a:latin typeface="Century Gothic" panose="020B0502020202020204" pitchFamily="34" charset="0"/>
              </a:rPr>
              <a:t>напряжение?</a:t>
            </a:r>
            <a:endParaRPr lang="ru-RU" sz="5400" spc="3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3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6425"/>
            <a:ext cx="12192000" cy="80708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828800" y="1121365"/>
            <a:ext cx="8436077" cy="4365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14902" y="1554182"/>
            <a:ext cx="83150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Century Gothic" panose="020B0502020202020204" pitchFamily="34" charset="0"/>
              </a:rPr>
              <a:t>С рождения </a:t>
            </a:r>
            <a:r>
              <a:rPr lang="ru-RU" sz="4000" dirty="0">
                <a:latin typeface="Century Gothic" panose="020B0502020202020204" pitchFamily="34" charset="0"/>
              </a:rPr>
              <a:t>мы учимся познавать окружающий </a:t>
            </a:r>
            <a:r>
              <a:rPr lang="ru-RU" sz="4000" dirty="0" smtClean="0">
                <a:latin typeface="Century Gothic" panose="020B0502020202020204" pitchFamily="34" charset="0"/>
              </a:rPr>
              <a:t>мир, </a:t>
            </a:r>
            <a:r>
              <a:rPr lang="ru-RU" sz="7200" dirty="0" smtClean="0">
                <a:solidFill>
                  <a:srgbClr val="FFC000"/>
                </a:solidFill>
                <a:latin typeface="Impact" panose="020B0806030902050204" pitchFamily="34" charset="0"/>
              </a:rPr>
              <a:t>развивая</a:t>
            </a:r>
          </a:p>
          <a:p>
            <a:r>
              <a:rPr lang="ru-RU" sz="4000" dirty="0" smtClean="0">
                <a:latin typeface="Century Gothic" panose="020B0502020202020204" pitchFamily="34" charset="0"/>
              </a:rPr>
              <a:t>свое </a:t>
            </a:r>
            <a:r>
              <a:rPr lang="ru-RU" sz="7200" dirty="0">
                <a:solidFill>
                  <a:srgbClr val="FFC000"/>
                </a:solidFill>
                <a:latin typeface="Impact" panose="020B0806030902050204" pitchFamily="34" charset="0"/>
              </a:rPr>
              <a:t>мышление</a:t>
            </a:r>
          </a:p>
          <a:p>
            <a:endParaRPr lang="ru-RU" sz="4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4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" t="7921" r="1"/>
          <a:stretch/>
        </p:blipFill>
        <p:spPr>
          <a:xfrm>
            <a:off x="-58994" y="-176981"/>
            <a:ext cx="12250994" cy="7409312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1011836" y="0"/>
            <a:ext cx="10056213" cy="253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60436" y="-48875"/>
            <a:ext cx="1019336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spc="300" dirty="0">
                <a:solidFill>
                  <a:srgbClr val="FFC000"/>
                </a:solidFill>
                <a:latin typeface="Impact" panose="020B0806030902050204" pitchFamily="34" charset="0"/>
              </a:rPr>
              <a:t>С</a:t>
            </a:r>
            <a:r>
              <a:rPr lang="ru-RU" sz="66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одержание мышления </a:t>
            </a:r>
            <a:r>
              <a:rPr lang="ru-RU" sz="4400" spc="300" dirty="0" smtClean="0">
                <a:solidFill>
                  <a:srgbClr val="0D0607"/>
                </a:solidFill>
                <a:latin typeface="Century Gothic" panose="020B0502020202020204" pitchFamily="34" charset="0"/>
              </a:rPr>
              <a:t>– </a:t>
            </a:r>
            <a:r>
              <a:rPr lang="ru-RU" sz="4400" spc="300" dirty="0" smtClean="0">
                <a:latin typeface="Century Gothic" panose="020B0502020202020204" pitchFamily="34" charset="0"/>
              </a:rPr>
              <a:t>знания начинают формироваться </a:t>
            </a:r>
            <a:r>
              <a:rPr lang="ru-RU" sz="4400" spc="300" dirty="0" smtClean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 детства</a:t>
            </a:r>
            <a:endParaRPr lang="ru-RU" sz="4800" spc="300" dirty="0">
              <a:solidFill>
                <a:srgbClr val="0D0607"/>
              </a:solid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9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6"/>
          <a:stretch/>
        </p:blipFill>
        <p:spPr>
          <a:xfrm>
            <a:off x="0" y="0"/>
            <a:ext cx="12211051" cy="686537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914401" y="4051495"/>
            <a:ext cx="10534650" cy="22226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33826" y="4173747"/>
            <a:ext cx="1100827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spc="300" dirty="0" smtClean="0">
                <a:solidFill>
                  <a:srgbClr val="0D0607"/>
                </a:solidFill>
                <a:latin typeface="Century Gothic" panose="020B0502020202020204" pitchFamily="34" charset="0"/>
              </a:rPr>
              <a:t>окружение определяет наши </a:t>
            </a:r>
            <a:r>
              <a:rPr lang="ru-RU" sz="80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свойства мышления</a:t>
            </a:r>
            <a:r>
              <a:rPr lang="ru-RU" sz="4800" spc="3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endParaRPr lang="ru-RU" sz="4000" spc="300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endParaRPr lang="ru-RU" sz="6600" spc="300" dirty="0">
              <a:solidFill>
                <a:srgbClr val="0D0607"/>
              </a:solidFill>
              <a:latin typeface="Impact" panose="020B080603090205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822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773571" y="685800"/>
            <a:ext cx="10809368" cy="56560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59134" y="1162734"/>
            <a:ext cx="10438242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latin typeface="Century Gothic" panose="020B0502020202020204" pitchFamily="34" charset="0"/>
              </a:rPr>
              <a:t>Приобретенные свойства мышления </a:t>
            </a:r>
          </a:p>
          <a:p>
            <a:pPr algn="ctr"/>
            <a:r>
              <a:rPr lang="ru-RU" sz="4000" dirty="0" smtClean="0">
                <a:latin typeface="Century Gothic" panose="020B0502020202020204" pitchFamily="34" charset="0"/>
              </a:rPr>
              <a:t>бывают</a:t>
            </a:r>
          </a:p>
          <a:p>
            <a:pPr algn="ctr"/>
            <a:r>
              <a:rPr lang="ru-RU" sz="72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полезными</a:t>
            </a:r>
            <a:r>
              <a:rPr lang="ru-RU" sz="4000" dirty="0" smtClean="0">
                <a:latin typeface="Impact" panose="020B0806030902050204" pitchFamily="34" charset="0"/>
              </a:rPr>
              <a:t> </a:t>
            </a:r>
            <a:r>
              <a:rPr lang="ru-RU" sz="4000" dirty="0">
                <a:latin typeface="Century Gothic" panose="020B0502020202020204" pitchFamily="34" charset="0"/>
              </a:rPr>
              <a:t>и </a:t>
            </a:r>
            <a:r>
              <a:rPr lang="ru-RU" sz="72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опасными</a:t>
            </a:r>
            <a:r>
              <a:rPr lang="ru-RU" sz="4000" dirty="0" smtClean="0">
                <a:latin typeface="Century Gothic" panose="020B0502020202020204" pitchFamily="34" charset="0"/>
              </a:rPr>
              <a:t> </a:t>
            </a:r>
          </a:p>
          <a:p>
            <a:endParaRPr lang="ru-RU" sz="3200" dirty="0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28" y="3831284"/>
            <a:ext cx="2036821" cy="2036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48" y="3811625"/>
            <a:ext cx="2056480" cy="205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3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5" r="-1"/>
          <a:stretch/>
        </p:blipFill>
        <p:spPr>
          <a:xfrm>
            <a:off x="9431602" y="0"/>
            <a:ext cx="1316115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5" r="-1"/>
          <a:stretch/>
        </p:blipFill>
        <p:spPr>
          <a:xfrm flipH="1">
            <a:off x="10742778" y="0"/>
            <a:ext cx="1449222" cy="68674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5" r="-1"/>
          <a:stretch/>
        </p:blipFill>
        <p:spPr>
          <a:xfrm flipH="1">
            <a:off x="8148798" y="0"/>
            <a:ext cx="129062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/>
          <a:stretch/>
        </p:blipFill>
        <p:spPr>
          <a:xfrm>
            <a:off x="0" y="0"/>
            <a:ext cx="8146384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763587" y="3512363"/>
            <a:ext cx="10089292" cy="27087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789" y="3900475"/>
            <a:ext cx="12013211" cy="19325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6600" dirty="0">
                <a:solidFill>
                  <a:srgbClr val="FFC000"/>
                </a:solidFill>
                <a:latin typeface="Impact" panose="020B0806030902050204" pitchFamily="34" charset="0"/>
              </a:rPr>
              <a:t>П</a:t>
            </a:r>
            <a:r>
              <a:rPr lang="ru-RU" sz="66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олезные свойства </a:t>
            </a:r>
            <a:r>
              <a:rPr lang="ru-RU" sz="4000" dirty="0">
                <a:latin typeface="Century Gothic" panose="020B0502020202020204" pitchFamily="34" charset="0"/>
              </a:rPr>
              <a:t>мышления </a:t>
            </a:r>
            <a:r>
              <a:rPr lang="ru-RU" sz="4000" dirty="0" smtClean="0">
                <a:latin typeface="Century Gothic" panose="020B0502020202020204" pitchFamily="34" charset="0"/>
              </a:rPr>
              <a:t>формируют </a:t>
            </a:r>
            <a:r>
              <a:rPr lang="ru-RU" sz="4800" b="1" dirty="0" smtClean="0">
                <a:latin typeface="Century Gothic" panose="020B0502020202020204" pitchFamily="34" charset="0"/>
              </a:rPr>
              <a:t>полезные навыки</a:t>
            </a:r>
            <a:endParaRPr lang="ru-RU" sz="4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14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 b="5649"/>
          <a:stretch/>
        </p:blipFill>
        <p:spPr>
          <a:xfrm>
            <a:off x="4841875" y="0"/>
            <a:ext cx="7248525" cy="6737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 b="5649"/>
          <a:stretch/>
        </p:blipFill>
        <p:spPr>
          <a:xfrm>
            <a:off x="0" y="0"/>
            <a:ext cx="7248525" cy="67373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554287" y="1434736"/>
            <a:ext cx="7010401" cy="32747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357562" y="1610168"/>
            <a:ext cx="576398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Century Gothic" panose="020B0502020202020204" pitchFamily="34" charset="0"/>
              </a:rPr>
              <a:t>Достижение </a:t>
            </a:r>
            <a:r>
              <a:rPr lang="ru-RU" sz="96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полезного</a:t>
            </a:r>
            <a:endParaRPr lang="ru-RU" sz="9600" dirty="0">
              <a:latin typeface="Century Gothic" panose="020B0502020202020204" pitchFamily="34" charset="0"/>
            </a:endParaRPr>
          </a:p>
          <a:p>
            <a:r>
              <a:rPr lang="ru-RU" sz="4400" dirty="0" smtClean="0">
                <a:latin typeface="Century Gothic" panose="020B0502020202020204" pitchFamily="34" charset="0"/>
              </a:rPr>
              <a:t>результата</a:t>
            </a:r>
            <a:endParaRPr lang="ru-RU" sz="7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57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5" r="-1"/>
          <a:stretch/>
        </p:blipFill>
        <p:spPr>
          <a:xfrm flipH="1">
            <a:off x="8187396" y="0"/>
            <a:ext cx="867970" cy="6867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5" r="-1"/>
          <a:stretch/>
        </p:blipFill>
        <p:spPr>
          <a:xfrm>
            <a:off x="9021797" y="0"/>
            <a:ext cx="1001687" cy="68674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5" r="-1"/>
          <a:stretch/>
        </p:blipFill>
        <p:spPr>
          <a:xfrm flipH="1">
            <a:off x="9996331" y="0"/>
            <a:ext cx="1167868" cy="68674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5" r="-1"/>
          <a:stretch/>
        </p:blipFill>
        <p:spPr>
          <a:xfrm>
            <a:off x="11164198" y="0"/>
            <a:ext cx="1027801" cy="6867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/>
          <a:stretch/>
        </p:blipFill>
        <p:spPr>
          <a:xfrm>
            <a:off x="-1" y="0"/>
            <a:ext cx="8187397" cy="687910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112542"/>
            <a:ext cx="11827239" cy="30653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430" y="464385"/>
            <a:ext cx="12554499" cy="1353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72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Опасные свойства </a:t>
            </a:r>
            <a:r>
              <a:rPr lang="ru-RU" sz="4000" dirty="0" smtClean="0">
                <a:latin typeface="Century Gothic" panose="020B0502020202020204" pitchFamily="34" charset="0"/>
              </a:rPr>
              <a:t>мышления формируют </a:t>
            </a:r>
            <a:r>
              <a:rPr lang="ru-RU" sz="4400" b="1" dirty="0" smtClean="0">
                <a:latin typeface="Century Gothic" panose="020B0502020202020204" pitchFamily="34" charset="0"/>
              </a:rPr>
              <a:t>психоэмоциональное напряжение </a:t>
            </a:r>
            <a:r>
              <a:rPr lang="ru-RU" sz="4400" dirty="0" smtClean="0">
                <a:latin typeface="Century Gothic" panose="020B0502020202020204" pitchFamily="34" charset="0"/>
              </a:rPr>
              <a:t>– неприятные переживания</a:t>
            </a:r>
            <a:endParaRPr lang="ru-RU" sz="4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18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6" b="4954"/>
          <a:stretch/>
        </p:blipFill>
        <p:spPr>
          <a:xfrm>
            <a:off x="0" y="-51061"/>
            <a:ext cx="12192000" cy="6909061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14794" y="390447"/>
            <a:ext cx="7959776" cy="21544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1390" y="501664"/>
            <a:ext cx="10144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spc="300" dirty="0" smtClean="0">
                <a:solidFill>
                  <a:srgbClr val="0D0607"/>
                </a:solidFill>
                <a:latin typeface="Century Gothic" panose="020B0502020202020204" pitchFamily="34" charset="0"/>
              </a:rPr>
              <a:t>Результат </a:t>
            </a:r>
            <a:r>
              <a:rPr lang="ru-RU" sz="72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ПЕРЕНАПРЯЖЕНИЯ</a:t>
            </a:r>
            <a:endParaRPr lang="ru-RU" sz="5400" spc="300" dirty="0">
              <a:solidFill>
                <a:srgbClr val="0D0607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50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2439" r="1372"/>
          <a:stretch/>
        </p:blipFill>
        <p:spPr>
          <a:xfrm>
            <a:off x="-19050" y="0"/>
            <a:ext cx="1221105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742949" y="5231566"/>
            <a:ext cx="9160705" cy="103588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9891" y="5345760"/>
            <a:ext cx="11658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spc="3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Неприятные переживания:</a:t>
            </a:r>
            <a:endParaRPr lang="ru-RU" sz="4400" b="1" spc="3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68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39"/>
          <a:stretch/>
        </p:blipFill>
        <p:spPr>
          <a:xfrm>
            <a:off x="10929940" y="0"/>
            <a:ext cx="1222732" cy="68739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3" y="179823"/>
            <a:ext cx="3643313" cy="68739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6" y="0"/>
            <a:ext cx="3643313" cy="68739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3313" cy="68739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827" y="1870033"/>
            <a:ext cx="121920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0" spc="300" dirty="0" smtClean="0">
                <a:solidFill>
                  <a:schemeClr val="bg2">
                    <a:lumMod val="25000"/>
                  </a:schemeClr>
                </a:solidFill>
                <a:latin typeface="Impact" panose="020B0806030902050204" pitchFamily="34" charset="0"/>
              </a:rPr>
              <a:t>    </a:t>
            </a:r>
            <a:r>
              <a:rPr lang="ru-RU" sz="10000" spc="300" dirty="0" smtClean="0">
                <a:latin typeface="Impact" panose="020B0806030902050204" pitchFamily="34" charset="0"/>
              </a:rPr>
              <a:t>ПЕРЕЖИВАНИЯ</a:t>
            </a:r>
            <a:endParaRPr lang="ru-RU" sz="10000" spc="300" dirty="0"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4276" y="3722626"/>
            <a:ext cx="9569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spc="-300" dirty="0" smtClean="0">
                <a:latin typeface="Century Gothic" panose="020B0502020202020204" pitchFamily="34" charset="0"/>
                <a:ea typeface="Yu Gothic Medium" panose="020B0500000000000000" pitchFamily="34" charset="-128"/>
              </a:rPr>
              <a:t>Случайность</a:t>
            </a:r>
            <a:r>
              <a:rPr lang="ru-RU" sz="6000" spc="-300" dirty="0" smtClean="0">
                <a:latin typeface="Century Gothic" panose="020B0502020202020204" pitchFamily="34" charset="0"/>
              </a:rPr>
              <a:t>  </a:t>
            </a:r>
            <a:endParaRPr lang="ru-RU" sz="6000" spc="-300" dirty="0"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74276" y="4565517"/>
            <a:ext cx="13276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latin typeface="Century Gothic" panose="020B0502020202020204" pitchFamily="34" charset="0"/>
              </a:rPr>
              <a:t> </a:t>
            </a:r>
            <a:r>
              <a:rPr lang="ru-RU" sz="3500" dirty="0">
                <a:latin typeface="Century Gothic" panose="020B0502020202020204" pitchFamily="34" charset="0"/>
                <a:ea typeface="Cambria Math" panose="02040503050406030204" pitchFamily="18" charset="0"/>
              </a:rPr>
              <a:t>или</a:t>
            </a:r>
            <a:r>
              <a:rPr lang="ru-RU" sz="48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42253" y="5188755"/>
            <a:ext cx="126091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spc="-300" dirty="0" smtClean="0">
                <a:solidFill>
                  <a:srgbClr val="FFC000"/>
                </a:solidFill>
                <a:latin typeface="Impact" panose="020B0806030902050204" pitchFamily="34" charset="0"/>
                <a:ea typeface="Yu Gothic Medium" panose="020B0500000000000000" pitchFamily="34" charset="-128"/>
              </a:rPr>
              <a:t>Закономерность?</a:t>
            </a:r>
            <a:endParaRPr lang="ru-RU" sz="8800" spc="-300" dirty="0">
              <a:solidFill>
                <a:srgbClr val="FFC000"/>
              </a:solidFill>
              <a:latin typeface="Impact" panose="020B0806030902050204" pitchFamily="34" charset="0"/>
              <a:ea typeface="Yu Gothic Medium" panose="020B0500000000000000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21656" y="238817"/>
            <a:ext cx="7452681" cy="163121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0000" spc="300" dirty="0">
                <a:latin typeface="Impact" panose="020B0806030902050204" pitchFamily="34" charset="0"/>
              </a:rPr>
              <a:t>НЕПРИЯТНЫЕ</a:t>
            </a:r>
          </a:p>
        </p:txBody>
      </p:sp>
    </p:spTree>
    <p:extLst>
      <p:ext uri="{BB962C8B-B14F-4D97-AF65-F5344CB8AC3E}">
        <p14:creationId xmlns:p14="http://schemas.microsoft.com/office/powerpoint/2010/main" val="59261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075" b="11403"/>
          <a:stretch/>
        </p:blipFill>
        <p:spPr>
          <a:xfrm>
            <a:off x="0" y="-14748"/>
            <a:ext cx="12306709" cy="687274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514470" y="5534518"/>
            <a:ext cx="4820062" cy="82633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697786" y="5554974"/>
            <a:ext cx="4970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spc="300" dirty="0">
                <a:solidFill>
                  <a:srgbClr val="FF0000"/>
                </a:solidFill>
                <a:latin typeface="Century Gothic" panose="020B0502020202020204" pitchFamily="34" charset="0"/>
              </a:rPr>
              <a:t>т</a:t>
            </a:r>
            <a:r>
              <a:rPr lang="ru-RU" sz="4000" spc="3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ревога, страх</a:t>
            </a:r>
            <a:endParaRPr lang="ru-RU" sz="4000" spc="3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30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t="12006" r="242" b="7384"/>
          <a:stretch/>
        </p:blipFill>
        <p:spPr>
          <a:xfrm>
            <a:off x="0" y="-58993"/>
            <a:ext cx="12192000" cy="6931742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618574" y="5933188"/>
            <a:ext cx="6694659" cy="82633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618574" y="5933188"/>
            <a:ext cx="7049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spc="3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обида, раздражение</a:t>
            </a:r>
            <a:endParaRPr lang="ru-RU" sz="4000" spc="3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r="17153"/>
          <a:stretch/>
        </p:blipFill>
        <p:spPr>
          <a:xfrm>
            <a:off x="0" y="0"/>
            <a:ext cx="62484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88" y="0"/>
            <a:ext cx="6132513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593617" y="171450"/>
            <a:ext cx="6931742" cy="82633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894167" y="211821"/>
            <a:ext cx="6749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spc="300" dirty="0">
                <a:solidFill>
                  <a:srgbClr val="FF0000"/>
                </a:solidFill>
                <a:latin typeface="Century Gothic" panose="020B0502020202020204" pitchFamily="34" charset="0"/>
              </a:rPr>
              <a:t>н</a:t>
            </a:r>
            <a:r>
              <a:rPr lang="ru-RU" sz="4000" spc="3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едовольство собой</a:t>
            </a:r>
            <a:endParaRPr lang="ru-RU" sz="4000" spc="300" dirty="0">
              <a:latin typeface="Century Gothic" panose="020B0502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7702" y="5735615"/>
            <a:ext cx="3793128" cy="8263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062010" y="5832814"/>
            <a:ext cx="3303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spc="3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Ожидание</a:t>
            </a:r>
            <a:endParaRPr lang="ru-RU" sz="3200" spc="3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86689" y="5735615"/>
            <a:ext cx="3793128" cy="8263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530997" y="5832814"/>
            <a:ext cx="3303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spc="3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Реальность</a:t>
            </a:r>
            <a:endParaRPr lang="ru-RU" sz="3200" spc="3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5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" b="5958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10475" y="5766496"/>
            <a:ext cx="4161930" cy="84822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80089" y="5766496"/>
            <a:ext cx="1165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spc="3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Зависимости</a:t>
            </a:r>
            <a:endParaRPr lang="ru-RU" sz="4000" b="1" spc="3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0052"/>
          <a:stretch/>
        </p:blipFill>
        <p:spPr>
          <a:xfrm>
            <a:off x="0" y="0"/>
            <a:ext cx="12192000" cy="6944647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477963" y="5864243"/>
            <a:ext cx="10079453" cy="64633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657845" y="5864243"/>
            <a:ext cx="989957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spc="3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Боль, болезни и даже неизлечимые</a:t>
            </a:r>
            <a:endParaRPr lang="ru-RU" sz="3600" b="1" spc="3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0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0"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085850" y="1695450"/>
            <a:ext cx="9532989" cy="30725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96844" y="2493076"/>
            <a:ext cx="112001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 РЕШЕНИЕ </a:t>
            </a:r>
            <a:r>
              <a:rPr lang="ru-RU" sz="8800" spc="300" dirty="0" smtClean="0">
                <a:latin typeface="Century Gothic" panose="020B0502020202020204" pitchFamily="34" charset="0"/>
              </a:rPr>
              <a:t>есть</a:t>
            </a:r>
            <a:endParaRPr lang="ru-RU" sz="5400" b="1" spc="3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40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19360"/>
          <a:stretch/>
        </p:blipFill>
        <p:spPr>
          <a:xfrm>
            <a:off x="0" y="0"/>
            <a:ext cx="12192000" cy="69022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62602" y="2391896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Зная закономерности формирования навыков, от них можно отучиться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99788" y="1398883"/>
            <a:ext cx="10119400" cy="40602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51967" y="1779475"/>
            <a:ext cx="102217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Зная закономерности </a:t>
            </a:r>
            <a:r>
              <a:rPr lang="ru-RU" sz="48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формирования</a:t>
            </a:r>
            <a:r>
              <a:rPr lang="ru-RU" sz="4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навыков, от них </a:t>
            </a:r>
          </a:p>
          <a:p>
            <a:r>
              <a:rPr lang="ru-RU" sz="10000" dirty="0" smtClean="0">
                <a:solidFill>
                  <a:srgbClr val="FFC000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отучиться</a:t>
            </a:r>
          </a:p>
        </p:txBody>
      </p:sp>
    </p:spTree>
    <p:extLst>
      <p:ext uri="{BB962C8B-B14F-4D97-AF65-F5344CB8AC3E}">
        <p14:creationId xmlns:p14="http://schemas.microsoft.com/office/powerpoint/2010/main" val="200842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18" y="2134438"/>
            <a:ext cx="5878482" cy="4723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097" y="418583"/>
            <a:ext cx="8347587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atin typeface="Century Gothic" panose="020B0502020202020204" pitchFamily="34" charset="0"/>
              </a:rPr>
              <a:t>На привычку есть </a:t>
            </a:r>
            <a:r>
              <a:rPr lang="ru-RU" sz="115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отвычка</a:t>
            </a:r>
          </a:p>
          <a:p>
            <a:r>
              <a:rPr lang="ru-RU" sz="3600" dirty="0" smtClean="0">
                <a:latin typeface="Century Gothic" panose="020B0502020202020204" pitchFamily="34" charset="0"/>
              </a:rPr>
              <a:t>(Народная мудрость)</a:t>
            </a:r>
            <a:endParaRPr lang="ru-RU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94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81263" y="1244793"/>
            <a:ext cx="8956450" cy="40602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43917" y="1420555"/>
            <a:ext cx="11204923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spc="300" dirty="0">
                <a:latin typeface="Century Gothic" panose="020B0502020202020204" pitchFamily="34" charset="0"/>
              </a:rPr>
              <a:t>О</a:t>
            </a:r>
            <a:r>
              <a:rPr lang="ru-RU" sz="6000" spc="300" dirty="0" smtClean="0">
                <a:latin typeface="Century Gothic" panose="020B0502020202020204" pitchFamily="34" charset="0"/>
              </a:rPr>
              <a:t>т переживаний</a:t>
            </a:r>
          </a:p>
          <a:p>
            <a:r>
              <a:rPr lang="ru-RU" sz="6000" b="1" spc="300" dirty="0" smtClean="0">
                <a:latin typeface="Century Gothic" panose="020B0502020202020204" pitchFamily="34" charset="0"/>
              </a:rPr>
              <a:t>следует</a:t>
            </a:r>
            <a:r>
              <a:rPr lang="ru-RU" sz="6000" spc="300" dirty="0" smtClean="0">
                <a:latin typeface="Century Gothic" panose="020B0502020202020204" pitchFamily="34" charset="0"/>
              </a:rPr>
              <a:t> </a:t>
            </a:r>
          </a:p>
          <a:p>
            <a:r>
              <a:rPr lang="ru-RU" sz="110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ОТУЧИТЬСЯ =)</a:t>
            </a:r>
            <a:endParaRPr lang="ru-RU" sz="11000" spc="3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41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03808" y="1416975"/>
            <a:ext cx="948137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4400" b="1" dirty="0" smtClean="0">
                <a:latin typeface="Century Gothic" panose="020B0502020202020204" pitchFamily="34" charset="0"/>
              </a:rPr>
              <a:t>Причину</a:t>
            </a:r>
            <a:r>
              <a:rPr lang="ru-RU" sz="4400" dirty="0" smtClean="0">
                <a:latin typeface="Century Gothic" panose="020B0502020202020204" pitchFamily="34" charset="0"/>
              </a:rPr>
              <a:t> ухудшения </a:t>
            </a:r>
            <a:r>
              <a:rPr lang="ru-RU" sz="4400" dirty="0">
                <a:latin typeface="Century Gothic" panose="020B0502020202020204" pitchFamily="34" charset="0"/>
              </a:rPr>
              <a:t>состояния </a:t>
            </a:r>
            <a:r>
              <a:rPr lang="ru-RU" sz="4400" dirty="0" smtClean="0">
                <a:latin typeface="Century Gothic" panose="020B0502020202020204" pitchFamily="34" charset="0"/>
              </a:rPr>
              <a:t>вы уже  выявили </a:t>
            </a:r>
            <a:r>
              <a:rPr lang="en-US" sz="4400" b="1" u="sng" dirty="0" smtClean="0">
                <a:latin typeface="Century Gothic" panose="020B0502020202020204" pitchFamily="34" charset="0"/>
              </a:rPr>
              <a:t>www.Live-g.ru</a:t>
            </a:r>
            <a:r>
              <a:rPr lang="ru-RU" sz="4400" b="1" u="sng" dirty="0" smtClean="0">
                <a:latin typeface="Century Gothic" panose="020B0502020202020204" pitchFamily="34" charset="0"/>
              </a:rPr>
              <a:t> </a:t>
            </a:r>
            <a:endParaRPr lang="ru-RU" sz="4400" b="1" u="sng" dirty="0" smtClean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endParaRPr lang="ru-RU" sz="4400" b="1" u="sng" dirty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sz="3200" dirty="0" smtClean="0">
                <a:latin typeface="Century Gothic" panose="020B0502020202020204" pitchFamily="34" charset="0"/>
              </a:rPr>
              <a:t>*больше 10 серьезное отклонение от нормы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42453" y="1851076"/>
            <a:ext cx="1314450" cy="1314450"/>
          </a:xfrm>
          <a:prstGeom prst="ellipse">
            <a:avLst/>
          </a:pr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63217" y="2092802"/>
            <a:ext cx="872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endParaRPr lang="ru-RU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77348" y="1483178"/>
            <a:ext cx="8916066" cy="3429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468563" y="1924247"/>
            <a:ext cx="832485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Century Gothic" panose="020B0502020202020204" pitchFamily="34" charset="0"/>
              </a:rPr>
              <a:t>Что</a:t>
            </a:r>
            <a:r>
              <a:rPr lang="ru-RU" sz="6000" dirty="0" smtClean="0">
                <a:latin typeface="Century Gothic" panose="020B0502020202020204" pitchFamily="34" charset="0"/>
              </a:rPr>
              <a:t> </a:t>
            </a:r>
            <a:r>
              <a:rPr lang="ru-RU" sz="88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мешает</a:t>
            </a:r>
            <a:r>
              <a:rPr lang="ru-RU" sz="6000" dirty="0" smtClean="0">
                <a:latin typeface="Impact" panose="020B0806030902050204" pitchFamily="34" charset="0"/>
              </a:rPr>
              <a:t> </a:t>
            </a:r>
          </a:p>
          <a:p>
            <a:r>
              <a:rPr lang="ru-RU" sz="5400" dirty="0" smtClean="0">
                <a:latin typeface="Century Gothic" panose="020B0502020202020204" pitchFamily="34" charset="0"/>
              </a:rPr>
              <a:t>достичь </a:t>
            </a:r>
            <a:r>
              <a:rPr lang="ru-RU" sz="5400" dirty="0">
                <a:latin typeface="Century Gothic" panose="020B0502020202020204" pitchFamily="34" charset="0"/>
              </a:rPr>
              <a:t>желаемого? </a:t>
            </a:r>
            <a:endParaRPr lang="ru-RU" sz="6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47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64364" y="1997838"/>
            <a:ext cx="131965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4000" dirty="0" smtClean="0">
                <a:latin typeface="Century Gothic" panose="020B0502020202020204" pitchFamily="34" charset="0"/>
              </a:rPr>
              <a:t>Следует</a:t>
            </a:r>
            <a:r>
              <a:rPr lang="ru-RU" sz="4000" b="1" dirty="0" smtClean="0">
                <a:latin typeface="Century Gothic" panose="020B0502020202020204" pitchFamily="34" charset="0"/>
              </a:rPr>
              <a:t> </a:t>
            </a:r>
            <a:r>
              <a:rPr lang="ru-RU" sz="4000" b="1" dirty="0">
                <a:latin typeface="Century Gothic" panose="020B0502020202020204" pitchFamily="34" charset="0"/>
              </a:rPr>
              <a:t>и</a:t>
            </a:r>
            <a:r>
              <a:rPr lang="ru-RU" sz="4000" b="1" dirty="0" smtClean="0">
                <a:latin typeface="Century Gothic" panose="020B0502020202020204" pitchFamily="34" charset="0"/>
              </a:rPr>
              <a:t>збавится</a:t>
            </a:r>
            <a:r>
              <a:rPr lang="ru-RU" sz="4000" dirty="0" smtClean="0">
                <a:latin typeface="Century Gothic" panose="020B0502020202020204" pitchFamily="34" charset="0"/>
              </a:rPr>
              <a:t> от причины,</a:t>
            </a:r>
          </a:p>
          <a:p>
            <a:pPr lvl="0">
              <a:lnSpc>
                <a:spcPct val="150000"/>
              </a:lnSpc>
            </a:pPr>
            <a:r>
              <a:rPr lang="ru-RU" sz="4000" dirty="0" smtClean="0">
                <a:latin typeface="Century Gothic" panose="020B0502020202020204" pitchFamily="34" charset="0"/>
              </a:rPr>
              <a:t>Восстановить </a:t>
            </a:r>
            <a:r>
              <a:rPr lang="ru-RU" sz="4000" b="1" dirty="0" err="1" smtClean="0">
                <a:latin typeface="Century Gothic" panose="020B0502020202020204" pitchFamily="34" charset="0"/>
              </a:rPr>
              <a:t>саморегуляцию</a:t>
            </a:r>
            <a:r>
              <a:rPr lang="ru-RU" sz="4000" b="1" dirty="0" smtClean="0">
                <a:latin typeface="Century Gothic" panose="020B0502020202020204" pitchFamily="34" charset="0"/>
              </a:rPr>
              <a:t> – </a:t>
            </a:r>
          </a:p>
          <a:p>
            <a:pPr lvl="0">
              <a:lnSpc>
                <a:spcPct val="150000"/>
              </a:lnSpc>
            </a:pPr>
            <a:r>
              <a:rPr lang="ru-RU" sz="4000" dirty="0" smtClean="0">
                <a:latin typeface="Century Gothic" panose="020B0502020202020204" pitchFamily="34" charset="0"/>
              </a:rPr>
              <a:t>нормальную работу организма</a:t>
            </a:r>
            <a:r>
              <a:rPr lang="ru-RU" sz="4000" b="1" dirty="0" smtClean="0">
                <a:latin typeface="Century Gothic" panose="020B0502020202020204" pitchFamily="34" charset="0"/>
              </a:rPr>
              <a:t> </a:t>
            </a:r>
            <a:r>
              <a:rPr lang="ru-RU" sz="4000" dirty="0" smtClean="0">
                <a:latin typeface="Century Gothic" panose="020B0502020202020204" pitchFamily="34" charset="0"/>
              </a:rPr>
              <a:t> </a:t>
            </a:r>
            <a:endParaRPr lang="ru-RU" sz="4000" dirty="0">
              <a:latin typeface="Century Gothic" panose="020B0502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40774" y="2808288"/>
            <a:ext cx="1314450" cy="1314450"/>
          </a:xfrm>
          <a:prstGeom prst="ellipse">
            <a:avLst/>
          </a:pr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61539" y="3050014"/>
            <a:ext cx="872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42436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64646" y="1519485"/>
            <a:ext cx="102273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А хотите, </a:t>
            </a:r>
            <a:r>
              <a:rPr lang="ru-RU" sz="4000" dirty="0" smtClean="0">
                <a:latin typeface="Century Gothic" panose="020B0502020202020204" pitchFamily="34" charset="0"/>
              </a:rPr>
              <a:t>величина вашего напряжения будет, например,</a:t>
            </a:r>
          </a:p>
          <a:p>
            <a:r>
              <a:rPr lang="ru-RU" sz="8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в 2 раза </a:t>
            </a:r>
            <a:r>
              <a:rPr lang="ru-RU" sz="8000" dirty="0" smtClean="0">
                <a:latin typeface="Impact" panose="020B0806030902050204" pitchFamily="34" charset="0"/>
              </a:rPr>
              <a:t>меньше?</a:t>
            </a:r>
            <a:endParaRPr lang="ru-RU" sz="72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2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142074"/>
            <a:ext cx="49929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а в 3 раза?</a:t>
            </a:r>
            <a:endParaRPr lang="ru-RU" sz="72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5" t="12934" b="13380"/>
          <a:stretch/>
        </p:blipFill>
        <p:spPr>
          <a:xfrm>
            <a:off x="4992983" y="0"/>
            <a:ext cx="7199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9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2037" y="618580"/>
            <a:ext cx="586985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D0607"/>
                </a:solidFill>
                <a:latin typeface="Century Gothic" panose="020B0502020202020204" pitchFamily="34" charset="0"/>
              </a:rPr>
              <a:t>Некоторым удается </a:t>
            </a:r>
            <a:r>
              <a:rPr lang="ru-RU" sz="8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снизить </a:t>
            </a:r>
            <a:r>
              <a:rPr lang="ru-RU" sz="5400" dirty="0" smtClean="0">
                <a:latin typeface="Century Gothic" panose="020B0502020202020204" pitchFamily="34" charset="0"/>
              </a:rPr>
              <a:t>уровень напряжения </a:t>
            </a:r>
          </a:p>
          <a:p>
            <a:r>
              <a:rPr lang="ru-RU" sz="8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в 15 раз</a:t>
            </a:r>
            <a:endParaRPr lang="ru-RU" sz="72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18" y="2134438"/>
            <a:ext cx="5878482" cy="472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1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35211" y="641194"/>
            <a:ext cx="11200161" cy="1994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4400" b="1" dirty="0" smtClean="0">
                <a:latin typeface="Century Gothic" panose="020B0502020202020204" pitchFamily="34" charset="0"/>
              </a:rPr>
              <a:t>Причину</a:t>
            </a:r>
            <a:r>
              <a:rPr lang="ru-RU" sz="4400" dirty="0" smtClean="0">
                <a:latin typeface="Century Gothic" panose="020B0502020202020204" pitchFamily="34" charset="0"/>
              </a:rPr>
              <a:t> ухудшения </a:t>
            </a:r>
            <a:r>
              <a:rPr lang="ru-RU" sz="4400" dirty="0">
                <a:latin typeface="Century Gothic" panose="020B0502020202020204" pitchFamily="34" charset="0"/>
              </a:rPr>
              <a:t>состояния </a:t>
            </a:r>
            <a:r>
              <a:rPr lang="ru-RU" sz="4400" dirty="0" smtClean="0">
                <a:latin typeface="Century Gothic" panose="020B0502020202020204" pitchFamily="34" charset="0"/>
              </a:rPr>
              <a:t>вы узнали </a:t>
            </a:r>
            <a:r>
              <a:rPr lang="en-US" sz="4400" b="1" u="sng" dirty="0" smtClean="0">
                <a:latin typeface="Century Gothic" panose="020B0502020202020204" pitchFamily="34" charset="0"/>
              </a:rPr>
              <a:t>www.Live-g.ru</a:t>
            </a:r>
            <a:r>
              <a:rPr lang="ru-RU" sz="4400" b="1" u="sng" dirty="0" smtClean="0">
                <a:latin typeface="Century Gothic" panose="020B0502020202020204" pitchFamily="34" charset="0"/>
              </a:rPr>
              <a:t> </a:t>
            </a:r>
            <a:endParaRPr lang="ru-RU" sz="4400" b="1" u="sng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2309" y="3644430"/>
            <a:ext cx="106696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3600" dirty="0" smtClean="0">
                <a:latin typeface="Century Gothic" panose="020B0502020202020204" pitchFamily="34" charset="0"/>
              </a:rPr>
              <a:t>Следует</a:t>
            </a:r>
            <a:r>
              <a:rPr lang="ru-RU" sz="3600" b="1" dirty="0" smtClean="0">
                <a:latin typeface="Century Gothic" panose="020B0502020202020204" pitchFamily="34" charset="0"/>
              </a:rPr>
              <a:t> избавиться</a:t>
            </a:r>
            <a:r>
              <a:rPr lang="ru-RU" sz="3600" dirty="0" smtClean="0">
                <a:latin typeface="Century Gothic" panose="020B0502020202020204" pitchFamily="34" charset="0"/>
              </a:rPr>
              <a:t> от выявленной причины, </a:t>
            </a:r>
          </a:p>
          <a:p>
            <a:pPr lvl="0">
              <a:lnSpc>
                <a:spcPct val="150000"/>
              </a:lnSpc>
            </a:pPr>
            <a:r>
              <a:rPr lang="ru-RU" sz="3600" dirty="0" smtClean="0">
                <a:latin typeface="Century Gothic" panose="020B0502020202020204" pitchFamily="34" charset="0"/>
              </a:rPr>
              <a:t>Восстановить </a:t>
            </a:r>
            <a:r>
              <a:rPr lang="ru-RU" sz="3600" b="1" dirty="0" smtClean="0">
                <a:latin typeface="Century Gothic" panose="020B0502020202020204" pitchFamily="34" charset="0"/>
              </a:rPr>
              <a:t>саморегуляцию - </a:t>
            </a:r>
            <a:r>
              <a:rPr lang="ru-RU" sz="3600" dirty="0" smtClean="0">
                <a:latin typeface="Century Gothic" panose="020B0502020202020204" pitchFamily="34" charset="0"/>
              </a:rPr>
              <a:t>нормальную работу организма</a:t>
            </a:r>
            <a:r>
              <a:rPr lang="ru-RU" sz="3600" b="1" dirty="0" smtClean="0">
                <a:latin typeface="Century Gothic" panose="020B0502020202020204" pitchFamily="34" charset="0"/>
              </a:rPr>
              <a:t> </a:t>
            </a:r>
            <a:r>
              <a:rPr lang="ru-RU" sz="3600" dirty="0" smtClean="0">
                <a:latin typeface="Century Gothic" panose="020B0502020202020204" pitchFamily="34" charset="0"/>
              </a:rPr>
              <a:t> </a:t>
            </a:r>
            <a:endParaRPr lang="ru-RU" sz="3600" dirty="0">
              <a:latin typeface="Century Gothic" panose="020B0502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-3" y="1045799"/>
            <a:ext cx="1314450" cy="1314450"/>
          </a:xfrm>
          <a:prstGeom prst="ellipse">
            <a:avLst/>
          </a:pr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20761" y="1287525"/>
            <a:ext cx="872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endParaRPr lang="ru-RU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-3" y="4306820"/>
            <a:ext cx="1314450" cy="1314450"/>
          </a:xfrm>
          <a:prstGeom prst="ellipse">
            <a:avLst/>
          </a:pr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20762" y="4548546"/>
            <a:ext cx="872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2780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796844" y="2007586"/>
            <a:ext cx="8821995" cy="2417531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96564" y="1662079"/>
            <a:ext cx="1120016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spc="300" dirty="0" smtClean="0">
                <a:latin typeface="Century Gothic" panose="020B0502020202020204" pitchFamily="34" charset="0"/>
              </a:rPr>
              <a:t>Достижения</a:t>
            </a:r>
            <a:r>
              <a:rPr lang="ru-RU" sz="5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5400" spc="300" dirty="0" smtClean="0">
                <a:latin typeface="Century Gothic" panose="020B0502020202020204" pitchFamily="34" charset="0"/>
              </a:rPr>
              <a:t>спортсменов</a:t>
            </a:r>
            <a:r>
              <a:rPr lang="ru-RU" sz="5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ru-RU" sz="5400" spc="300" dirty="0" smtClean="0">
                <a:latin typeface="Century Gothic" panose="020B0502020202020204" pitchFamily="34" charset="0"/>
              </a:rPr>
              <a:t>которые</a:t>
            </a:r>
            <a:r>
              <a:rPr lang="ru-RU" sz="5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00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отучились</a:t>
            </a:r>
            <a:r>
              <a:rPr lang="ru-RU" sz="54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5400" spc="300" dirty="0" smtClean="0">
                <a:latin typeface="Century Gothic" panose="020B0502020202020204" pitchFamily="34" charset="0"/>
              </a:rPr>
              <a:t>от </a:t>
            </a:r>
            <a:r>
              <a:rPr lang="ru-RU" sz="5400" b="1" spc="300" dirty="0" smtClean="0">
                <a:latin typeface="Century Gothic" panose="020B0502020202020204" pitchFamily="34" charset="0"/>
              </a:rPr>
              <a:t>неприятных переживаний</a:t>
            </a:r>
            <a:endParaRPr lang="ru-RU" sz="5400" b="1" spc="300" dirty="0">
              <a:latin typeface="Century Gothic" panose="020B0502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00050" y="685800"/>
            <a:ext cx="11496675" cy="5353050"/>
          </a:xfrm>
          <a:prstGeom prst="roundRect">
            <a:avLst/>
          </a:prstGeom>
          <a:noFill/>
          <a:ln>
            <a:solidFill>
              <a:srgbClr val="0D06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9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cdn.fishki.net/upload/post/201509/15/1662927/mos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13539" y="11677"/>
            <a:ext cx="8250621" cy="21618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02725" y="0"/>
            <a:ext cx="827689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Василий Мосин  </a:t>
            </a:r>
          </a:p>
          <a:p>
            <a:r>
              <a:rPr lang="ru-RU" sz="4400" spc="300" dirty="0" smtClean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российский стрелок</a:t>
            </a:r>
            <a:endParaRPr lang="ru-RU" sz="4400" spc="300" dirty="0"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45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29084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400801" y="2194559"/>
            <a:ext cx="5598942" cy="45016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648450" y="2457450"/>
            <a:ext cx="5715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Евгений </a:t>
            </a:r>
          </a:p>
          <a:p>
            <a:r>
              <a:rPr lang="ru-RU" sz="80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Гараничев</a:t>
            </a:r>
          </a:p>
          <a:p>
            <a:r>
              <a:rPr lang="ru-RU" sz="4400" spc="300" dirty="0">
                <a:solidFill>
                  <a:srgbClr val="0D0607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</a:t>
            </a:r>
            <a:r>
              <a:rPr lang="ru-RU" sz="4400" spc="300" dirty="0" smtClean="0">
                <a:solidFill>
                  <a:srgbClr val="0D0607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оссийский биатлонист</a:t>
            </a:r>
            <a:endParaRPr lang="ru-RU" sz="4400" spc="300" dirty="0">
              <a:solidFill>
                <a:srgbClr val="0D0607"/>
              </a:solidFill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321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6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8827"/>
          <a:stretch/>
        </p:blipFill>
        <p:spPr>
          <a:xfrm>
            <a:off x="0" y="-19050"/>
            <a:ext cx="6827773" cy="687705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827773" y="914400"/>
            <a:ext cx="4536973" cy="49259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103551" y="1474618"/>
            <a:ext cx="557824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Роман Седых</a:t>
            </a:r>
          </a:p>
          <a:p>
            <a:r>
              <a:rPr lang="ru-RU" sz="4400" spc="300" dirty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</a:t>
            </a:r>
            <a:r>
              <a:rPr lang="ru-RU" sz="4400" spc="300" dirty="0" smtClean="0"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оссийский армрестлер</a:t>
            </a:r>
            <a:endParaRPr lang="ru-RU" sz="4400" spc="300" dirty="0"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204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4257" y="1673479"/>
            <a:ext cx="63304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Century Gothic" panose="020B0502020202020204" pitchFamily="34" charset="0"/>
              </a:rPr>
              <a:t>Подведем</a:t>
            </a:r>
            <a:endParaRPr lang="ru-RU" sz="4800" dirty="0">
              <a:solidFill>
                <a:srgbClr val="FFC000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138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ИТОГ</a:t>
            </a:r>
          </a:p>
          <a:p>
            <a:pPr algn="ctr"/>
            <a:endParaRPr lang="ru-RU" sz="9600" dirty="0">
              <a:latin typeface="Century Gothic" panose="020B0502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0" y="4343400"/>
            <a:ext cx="12192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34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13526" r="-156" b="11735"/>
          <a:stretch/>
        </p:blipFill>
        <p:spPr>
          <a:xfrm>
            <a:off x="-19050" y="-57150"/>
            <a:ext cx="12230100" cy="69151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47650" y="481368"/>
            <a:ext cx="6743700" cy="2743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81000" y="729583"/>
            <a:ext cx="83248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Century Gothic" panose="020B0502020202020204" pitchFamily="34" charset="0"/>
              </a:rPr>
              <a:t>неприятные</a:t>
            </a:r>
            <a:r>
              <a:rPr lang="ru-RU" sz="6000" dirty="0" smtClean="0">
                <a:latin typeface="Century Gothic" panose="020B0502020202020204" pitchFamily="34" charset="0"/>
              </a:rPr>
              <a:t> </a:t>
            </a:r>
            <a:r>
              <a:rPr lang="ru-RU" sz="80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ПЕРЕЖИВАНИЯ</a:t>
            </a:r>
            <a:endParaRPr lang="ru-RU" sz="8000" spc="3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39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53652" y="1693888"/>
            <a:ext cx="7959778" cy="3237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974984" y="1693888"/>
            <a:ext cx="66936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Century Gothic" panose="020B0502020202020204" pitchFamily="34" charset="0"/>
              </a:rPr>
              <a:t>Каждый имеет </a:t>
            </a:r>
          </a:p>
          <a:p>
            <a:r>
              <a:rPr lang="ru-RU" sz="88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ВСЁ</a:t>
            </a:r>
            <a:r>
              <a:rPr lang="ru-RU" sz="54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5400" b="1" dirty="0" smtClean="0">
                <a:latin typeface="Century Gothic" panose="020B0502020202020204" pitchFamily="34" charset="0"/>
              </a:rPr>
              <a:t>для достижения</a:t>
            </a:r>
            <a:r>
              <a:rPr lang="ru-RU" sz="5400" dirty="0" smtClean="0">
                <a:latin typeface="Century Gothic" panose="020B0502020202020204" pitchFamily="34" charset="0"/>
              </a:rPr>
              <a:t> цели</a:t>
            </a:r>
          </a:p>
        </p:txBody>
      </p:sp>
    </p:spTree>
    <p:extLst>
      <p:ext uri="{BB962C8B-B14F-4D97-AF65-F5344CB8AC3E}">
        <p14:creationId xmlns:p14="http://schemas.microsoft.com/office/powerpoint/2010/main" val="24770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13302" y="1469036"/>
            <a:ext cx="7935132" cy="440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77895" y="1658694"/>
            <a:ext cx="729059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Century Gothic" panose="020B0502020202020204" pitchFamily="34" charset="0"/>
              </a:rPr>
              <a:t>Главное </a:t>
            </a:r>
            <a:r>
              <a:rPr lang="ru-RU" sz="88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ОТУЧИТЬСЯ</a:t>
            </a:r>
            <a:r>
              <a:rPr lang="ru-RU" sz="54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5400" dirty="0" smtClean="0">
                <a:latin typeface="Century Gothic" panose="020B0502020202020204" pitchFamily="34" charset="0"/>
              </a:rPr>
              <a:t>от</a:t>
            </a:r>
            <a:r>
              <a:rPr lang="ru-RU" sz="5400" b="1" dirty="0" smtClean="0">
                <a:latin typeface="Century Gothic" panose="020B0502020202020204" pitchFamily="34" charset="0"/>
              </a:rPr>
              <a:t> опасных свойств мышления</a:t>
            </a:r>
            <a:endParaRPr lang="ru-RU" sz="54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4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43001" y="1425844"/>
            <a:ext cx="9696450" cy="358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45717" y="1978356"/>
            <a:ext cx="9027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Century Gothic" panose="020B0502020202020204" pitchFamily="34" charset="0"/>
              </a:rPr>
              <a:t>И научиться </a:t>
            </a:r>
            <a:r>
              <a:rPr lang="ru-RU" sz="5400" b="1" dirty="0" smtClean="0">
                <a:latin typeface="Century Gothic" panose="020B0502020202020204" pitchFamily="34" charset="0"/>
              </a:rPr>
              <a:t>мыслить</a:t>
            </a:r>
            <a:r>
              <a:rPr lang="ru-RU" sz="54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9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только с пользой</a:t>
            </a:r>
          </a:p>
        </p:txBody>
      </p:sp>
    </p:spTree>
    <p:extLst>
      <p:ext uri="{BB962C8B-B14F-4D97-AF65-F5344CB8AC3E}">
        <p14:creationId xmlns:p14="http://schemas.microsoft.com/office/powerpoint/2010/main" val="16989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1" t="276" r="190" b="-276"/>
          <a:stretch/>
        </p:blipFill>
        <p:spPr>
          <a:xfrm flipH="1">
            <a:off x="9925050" y="-18436"/>
            <a:ext cx="2266950" cy="6918873"/>
          </a:xfrm>
          <a:prstGeom prst="rect">
            <a:avLst/>
          </a:prstGeom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276" r="189" b="-276"/>
          <a:stretch/>
        </p:blipFill>
        <p:spPr>
          <a:xfrm>
            <a:off x="0" y="-18436"/>
            <a:ext cx="9925050" cy="6918873"/>
          </a:xfrm>
        </p:spPr>
      </p:pic>
      <p:sp>
        <p:nvSpPr>
          <p:cNvPr id="8" name="Прямоугольник 7"/>
          <p:cNvSpPr/>
          <p:nvPr/>
        </p:nvSpPr>
        <p:spPr>
          <a:xfrm>
            <a:off x="6059488" y="815936"/>
            <a:ext cx="5961062" cy="4955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296522" y="815935"/>
            <a:ext cx="589547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Century Gothic" panose="020B0502020202020204" pitchFamily="34" charset="0"/>
              </a:rPr>
              <a:t>Возможно </a:t>
            </a:r>
            <a:r>
              <a:rPr lang="ru-RU" sz="4400" b="1" dirty="0" smtClean="0">
                <a:latin typeface="Century Gothic" panose="020B0502020202020204" pitchFamily="34" charset="0"/>
              </a:rPr>
              <a:t>бесконечно</a:t>
            </a:r>
            <a:r>
              <a:rPr lang="ru-RU" sz="4400" dirty="0" smtClean="0">
                <a:latin typeface="Century Gothic" panose="020B0502020202020204" pitchFamily="34" charset="0"/>
              </a:rPr>
              <a:t> </a:t>
            </a:r>
            <a:r>
              <a:rPr lang="ru-RU" sz="4400" b="1" dirty="0" smtClean="0">
                <a:latin typeface="Century Gothic" panose="020B0502020202020204" pitchFamily="34" charset="0"/>
              </a:rPr>
              <a:t>совершенствовать</a:t>
            </a:r>
            <a:r>
              <a:rPr lang="ru-RU" sz="4400" dirty="0" smtClean="0">
                <a:latin typeface="Century Gothic" panose="020B0502020202020204" pitchFamily="34" charset="0"/>
              </a:rPr>
              <a:t> </a:t>
            </a:r>
            <a:r>
              <a:rPr lang="ru-RU" sz="7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полезные свойства </a:t>
            </a:r>
          </a:p>
          <a:p>
            <a:r>
              <a:rPr lang="ru-RU" sz="4400" dirty="0" smtClean="0">
                <a:latin typeface="Century Gothic" panose="020B0502020202020204" pitchFamily="34" charset="0"/>
              </a:rPr>
              <a:t>своего мышления</a:t>
            </a:r>
          </a:p>
        </p:txBody>
      </p:sp>
    </p:spTree>
    <p:extLst>
      <p:ext uri="{BB962C8B-B14F-4D97-AF65-F5344CB8AC3E}">
        <p14:creationId xmlns:p14="http://schemas.microsoft.com/office/powerpoint/2010/main" val="215637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62957" y="960586"/>
            <a:ext cx="7323486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УСПЕХА</a:t>
            </a:r>
            <a:endParaRPr lang="ru-RU" sz="6600" spc="300" dirty="0">
              <a:solidFill>
                <a:srgbClr val="FFC000"/>
              </a:solidFill>
              <a:latin typeface="Impact" panose="020B0806030902050204" pitchFamily="34" charset="0"/>
            </a:endParaRPr>
          </a:p>
          <a:p>
            <a:r>
              <a:rPr lang="ru-RU" sz="4800" spc="300" dirty="0">
                <a:latin typeface="Century Gothic" panose="020B0502020202020204" pitchFamily="34" charset="0"/>
              </a:rPr>
              <a:t>в</a:t>
            </a:r>
            <a:r>
              <a:rPr lang="ru-RU" sz="4800" spc="300" dirty="0" smtClean="0">
                <a:latin typeface="Century Gothic" panose="020B0502020202020204" pitchFamily="34" charset="0"/>
              </a:rPr>
              <a:t> достижении </a:t>
            </a:r>
            <a:r>
              <a:rPr lang="ru-RU" sz="6600" b="1" spc="300" dirty="0" smtClean="0">
                <a:latin typeface="Century Gothic" panose="020B0502020202020204" pitchFamily="34" charset="0"/>
              </a:rPr>
              <a:t>полезных</a:t>
            </a:r>
            <a:r>
              <a:rPr lang="ru-RU" sz="4800" spc="300" dirty="0" smtClean="0">
                <a:latin typeface="Century Gothic" panose="020B0502020202020204" pitchFamily="34" charset="0"/>
              </a:rPr>
              <a:t> результатов!</a:t>
            </a:r>
          </a:p>
        </p:txBody>
      </p:sp>
    </p:spTree>
    <p:extLst>
      <p:ext uri="{BB962C8B-B14F-4D97-AF65-F5344CB8AC3E}">
        <p14:creationId xmlns:p14="http://schemas.microsoft.com/office/powerpoint/2010/main" val="9880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0425" y="2195023"/>
            <a:ext cx="907812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P.S.</a:t>
            </a:r>
            <a:r>
              <a:rPr lang="en-US" sz="8800" dirty="0" smtClean="0">
                <a:solidFill>
                  <a:schemeClr val="bg2">
                    <a:lumMod val="5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ru-RU" sz="8800" dirty="0" smtClean="0">
                <a:solidFill>
                  <a:srgbClr val="FFC000"/>
                </a:solidFill>
                <a:latin typeface="Impact" panose="020B0806030902050204" pitchFamily="34" charset="0"/>
              </a:rPr>
              <a:t>РЕКОМЕНДАЦИИ</a:t>
            </a:r>
            <a:endParaRPr lang="ru-RU" sz="88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17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2307" y="395668"/>
            <a:ext cx="114949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6000" b="1" dirty="0" smtClean="0">
                <a:latin typeface="Century Gothic" panose="020B0502020202020204" pitchFamily="34" charset="0"/>
              </a:rPr>
              <a:t>Живая Игра</a:t>
            </a:r>
            <a:r>
              <a:rPr lang="en-US" sz="6000" b="1" dirty="0" smtClean="0">
                <a:latin typeface="Century Gothic" panose="020B0502020202020204" pitchFamily="34" charset="0"/>
              </a:rPr>
              <a:t> -</a:t>
            </a:r>
            <a:r>
              <a:rPr lang="ru-RU" sz="6000" b="1" dirty="0" smtClean="0">
                <a:latin typeface="Century Gothic" panose="020B0502020202020204" pitchFamily="34" charset="0"/>
              </a:rPr>
              <a:t> </a:t>
            </a:r>
            <a:r>
              <a:rPr lang="en-US" sz="6000" b="1" dirty="0" smtClean="0">
                <a:latin typeface="Century Gothic" panose="020B0502020202020204" pitchFamily="34" charset="0"/>
              </a:rPr>
              <a:t>www.Live-g.ru</a:t>
            </a:r>
            <a:endParaRPr lang="ru-RU" sz="6000" b="1" dirty="0" smtClean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причину вы узнали</a:t>
            </a:r>
            <a:endParaRPr lang="ru-RU" sz="4400" b="1" u="sng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2308" y="3994548"/>
            <a:ext cx="1066969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Восстановить норму- запишитесь на </a:t>
            </a:r>
          </a:p>
          <a:p>
            <a:pPr lvl="0">
              <a:lnSpc>
                <a:spcPct val="150000"/>
              </a:lnSpc>
            </a:pPr>
            <a:r>
              <a:rPr lang="ru-RU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мыслинг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ru-RU" sz="8000" b="1" u="sng" dirty="0" smtClean="0">
                <a:latin typeface="Century Gothic" panose="020B0502020202020204" pitchFamily="34" charset="0"/>
              </a:rPr>
              <a:t>«Лучшая </a:t>
            </a:r>
            <a:r>
              <a:rPr lang="en-US" sz="8000" b="1" u="sng" dirty="0" smtClean="0">
                <a:latin typeface="Century Gothic" panose="020B0502020202020204" pitchFamily="34" charset="0"/>
              </a:rPr>
              <a:t>Life</a:t>
            </a:r>
            <a:r>
              <a:rPr lang="ru-RU" sz="8000" b="1" u="sng" dirty="0" smtClean="0">
                <a:latin typeface="Century Gothic" panose="020B0502020202020204" pitchFamily="34" charset="0"/>
              </a:rPr>
              <a:t>» </a:t>
            </a:r>
            <a:endParaRPr lang="ru-RU" sz="8000" b="1" u="sng" dirty="0">
              <a:latin typeface="Century Gothic" panose="020B0502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-3" y="1045799"/>
            <a:ext cx="1314450" cy="1314450"/>
          </a:xfrm>
          <a:prstGeom prst="ellipse">
            <a:avLst/>
          </a:pr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20761" y="1287525"/>
            <a:ext cx="872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endParaRPr lang="ru-RU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-3" y="4306820"/>
            <a:ext cx="1314450" cy="1314450"/>
          </a:xfrm>
          <a:prstGeom prst="ellipse">
            <a:avLst/>
          </a:pr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20762" y="4548546"/>
            <a:ext cx="872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47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1970" y="1095633"/>
            <a:ext cx="530403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Обратная связь:</a:t>
            </a:r>
          </a:p>
          <a:p>
            <a:r>
              <a:rPr lang="ru-RU" sz="36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Остались вопросы?</a:t>
            </a:r>
          </a:p>
          <a:p>
            <a:r>
              <a:rPr lang="en-US" sz="4000" smtClean="0">
                <a:latin typeface="Century Gothic" panose="020B0502020202020204" pitchFamily="34" charset="0"/>
                <a:hlinkClick r:id="rId3"/>
              </a:rPr>
              <a:t>www.l-life.ru</a:t>
            </a:r>
            <a:r>
              <a:rPr lang="en-US" sz="4000" smtClean="0">
                <a:latin typeface="Century Gothic" panose="020B0502020202020204" pitchFamily="34" charset="0"/>
              </a:rPr>
              <a:t> </a:t>
            </a:r>
            <a:r>
              <a:rPr lang="ru-RU" sz="4000" smtClean="0">
                <a:latin typeface="Century Gothic" panose="020B0502020202020204" pitchFamily="34" charset="0"/>
              </a:rPr>
              <a:t>Мыслинг</a:t>
            </a:r>
            <a:r>
              <a:rPr lang="ru-RU" sz="4000" dirty="0" smtClean="0">
                <a:latin typeface="Century Gothic" panose="020B0502020202020204" pitchFamily="34" charset="0"/>
              </a:rPr>
              <a:t> </a:t>
            </a:r>
          </a:p>
          <a:p>
            <a:r>
              <a:rPr lang="ru-RU" sz="4000" dirty="0" smtClean="0">
                <a:latin typeface="Century Gothic" panose="020B0502020202020204" pitchFamily="34" charset="0"/>
              </a:rPr>
              <a:t>«Лучшая </a:t>
            </a:r>
            <a:r>
              <a:rPr lang="ru-RU" sz="4000" dirty="0" err="1" smtClean="0">
                <a:latin typeface="Century Gothic" panose="020B0502020202020204" pitchFamily="34" charset="0"/>
              </a:rPr>
              <a:t>Life</a:t>
            </a:r>
            <a:r>
              <a:rPr lang="ru-RU" sz="4000" dirty="0" smtClean="0">
                <a:latin typeface="Century Gothic" panose="020B0502020202020204" pitchFamily="34" charset="0"/>
              </a:rPr>
              <a:t>»</a:t>
            </a:r>
          </a:p>
          <a:p>
            <a:r>
              <a:rPr lang="ru-RU" sz="3200" dirty="0" smtClean="0">
                <a:latin typeface="Century Gothic" panose="020B0502020202020204" pitchFamily="34" charset="0"/>
              </a:rPr>
              <a:t>т</a:t>
            </a:r>
            <a:r>
              <a:rPr lang="ru-RU" sz="3200" dirty="0">
                <a:latin typeface="Century Gothic" panose="020B0502020202020204" pitchFamily="34" charset="0"/>
              </a:rPr>
              <a:t>. 8 925 </a:t>
            </a:r>
            <a:r>
              <a:rPr lang="ru-RU" sz="3200" dirty="0" smtClean="0">
                <a:latin typeface="Century Gothic" panose="020B0502020202020204" pitchFamily="34" charset="0"/>
              </a:rPr>
              <a:t>708-48-35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77" y="2134438"/>
            <a:ext cx="5878482" cy="472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6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3" r="9997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33350" y="4290386"/>
            <a:ext cx="8724900" cy="24949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350" y="4414493"/>
            <a:ext cx="899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Century Gothic" panose="020B0502020202020204" pitchFamily="34" charset="0"/>
              </a:rPr>
              <a:t>психоэмоциональное</a:t>
            </a:r>
            <a:r>
              <a:rPr lang="ru-RU" sz="6000" dirty="0" smtClean="0">
                <a:latin typeface="Century Gothic" panose="020B0502020202020204" pitchFamily="34" charset="0"/>
              </a:rPr>
              <a:t> </a:t>
            </a:r>
            <a:r>
              <a:rPr lang="ru-RU" sz="80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НАПРЯЖЕНИЕ</a:t>
            </a:r>
            <a:endParaRPr lang="ru-RU" sz="8000" spc="3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91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5268" t="14395" r="23118" b="17367"/>
          <a:stretch/>
        </p:blipFill>
        <p:spPr>
          <a:xfrm>
            <a:off x="5314950" y="187692"/>
            <a:ext cx="7219950" cy="5366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880050"/>
            <a:ext cx="533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spc="300" dirty="0" smtClean="0">
                <a:solidFill>
                  <a:srgbClr val="0D0607"/>
                </a:solidFill>
                <a:latin typeface="Century Gothic" panose="020B0502020202020204" pitchFamily="34" charset="0"/>
              </a:rPr>
              <a:t>Уровень напряжения </a:t>
            </a:r>
            <a:endParaRPr lang="en-US" sz="5400" b="1" spc="300" dirty="0" smtClean="0">
              <a:solidFill>
                <a:srgbClr val="0D0607"/>
              </a:solidFill>
              <a:latin typeface="Century Gothic" panose="020B0502020202020204" pitchFamily="34" charset="0"/>
            </a:endParaRPr>
          </a:p>
          <a:p>
            <a:r>
              <a:rPr lang="ru-RU" sz="4800" spc="300" dirty="0" smtClean="0">
                <a:solidFill>
                  <a:srgbClr val="0D0607"/>
                </a:solidFill>
                <a:latin typeface="Century Gothic" panose="020B0502020202020204" pitchFamily="34" charset="0"/>
              </a:rPr>
              <a:t>вы узнали на сайте </a:t>
            </a:r>
          </a:p>
          <a:p>
            <a:r>
              <a:rPr lang="en-US" sz="60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www.Live-g.ru</a:t>
            </a:r>
            <a:endParaRPr lang="ru-RU" sz="6000" spc="3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48850" y="5219700"/>
            <a:ext cx="160020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16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17901" y="1398588"/>
            <a:ext cx="11156198" cy="37528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55772" y="1736130"/>
            <a:ext cx="1120492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Больше </a:t>
            </a:r>
            <a:r>
              <a:rPr lang="en-US" sz="80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&gt;</a:t>
            </a:r>
            <a:r>
              <a:rPr lang="ru-RU" sz="80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10 </a:t>
            </a:r>
            <a:r>
              <a:rPr lang="ru-RU" sz="4800" spc="300" dirty="0" smtClean="0">
                <a:solidFill>
                  <a:srgbClr val="0D0607"/>
                </a:solidFill>
                <a:latin typeface="Century Gothic" panose="020B0502020202020204" pitchFamily="34" charset="0"/>
              </a:rPr>
              <a:t>это серьезное отклонение от нормы </a:t>
            </a:r>
            <a:endParaRPr lang="ru-RU" sz="6000" spc="300" dirty="0" smtClean="0">
              <a:solidFill>
                <a:srgbClr val="0D0607"/>
              </a:solidFill>
              <a:latin typeface="Century Gothic" panose="020B0502020202020204" pitchFamily="34" charset="0"/>
            </a:endParaRPr>
          </a:p>
          <a:p>
            <a:r>
              <a:rPr lang="ru-RU" sz="6600" b="1" spc="300" dirty="0" smtClean="0">
                <a:solidFill>
                  <a:srgbClr val="0D0607"/>
                </a:solidFill>
                <a:latin typeface="Century Gothic" panose="020B0502020202020204" pitchFamily="34" charset="0"/>
              </a:rPr>
              <a:t>Сколько у вас?</a:t>
            </a:r>
            <a:endParaRPr lang="ru-RU" sz="6600" b="1" spc="300" dirty="0">
              <a:solidFill>
                <a:srgbClr val="0D060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1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436223" y="1077688"/>
            <a:ext cx="9877540" cy="4222733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64139" y="1362138"/>
            <a:ext cx="112049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spc="300" dirty="0" smtClean="0">
                <a:solidFill>
                  <a:srgbClr val="FFC000"/>
                </a:solidFill>
                <a:latin typeface="Impact" panose="020B0806030902050204" pitchFamily="34" charset="0"/>
              </a:rPr>
              <a:t>ЧТО</a:t>
            </a:r>
            <a:r>
              <a:rPr lang="ru-RU" sz="6000" spc="300" dirty="0" smtClean="0">
                <a:solidFill>
                  <a:srgbClr val="0D0607"/>
                </a:solidFill>
                <a:latin typeface="Century Gothic" panose="020B0502020202020204" pitchFamily="34" charset="0"/>
              </a:rPr>
              <a:t> такое психоэмоциональное напряжение?</a:t>
            </a:r>
            <a:endParaRPr lang="ru-RU" sz="6000" spc="300" dirty="0">
              <a:solidFill>
                <a:srgbClr val="0D0607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67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837" y="-322935"/>
            <a:ext cx="7832391" cy="765901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984954" y="0"/>
            <a:ext cx="6931743" cy="68306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38350" y="990600"/>
            <a:ext cx="4667250" cy="628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436840" y="414502"/>
            <a:ext cx="629997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Century Gothic" panose="020B0502020202020204" pitchFamily="34" charset="0"/>
              </a:rPr>
              <a:t>Это состояние</a:t>
            </a:r>
            <a:r>
              <a:rPr lang="ru-RU" sz="4000" dirty="0">
                <a:latin typeface="Century Gothic" panose="020B0502020202020204" pitchFamily="34" charset="0"/>
              </a:rPr>
              <a:t>,</a:t>
            </a:r>
            <a:r>
              <a:rPr lang="ru-RU" sz="4000" dirty="0" smtClean="0">
                <a:latin typeface="Century Gothic" panose="020B0502020202020204" pitchFamily="34" charset="0"/>
              </a:rPr>
              <a:t> возникшее в </a:t>
            </a:r>
            <a:r>
              <a:rPr lang="ru-RU" sz="4800" b="1" dirty="0" smtClean="0">
                <a:latin typeface="Century Gothic" panose="020B0502020202020204" pitchFamily="34" charset="0"/>
              </a:rPr>
              <a:t>конфликтной</a:t>
            </a:r>
            <a:r>
              <a:rPr lang="ru-RU" sz="40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ru-RU" sz="4000" dirty="0" smtClean="0">
                <a:latin typeface="Century Gothic" panose="020B0502020202020204" pitchFamily="34" charset="0"/>
              </a:rPr>
              <a:t>ситуации, в которой </a:t>
            </a:r>
            <a:r>
              <a:rPr lang="ru-RU" sz="88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отсутствует</a:t>
            </a:r>
            <a:r>
              <a:rPr lang="ru-RU" sz="8800" b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ru-RU" sz="4000" b="1" dirty="0" smtClean="0">
                <a:latin typeface="Century Gothic" panose="020B0502020202020204" pitchFamily="34" charset="0"/>
              </a:rPr>
              <a:t>возможность </a:t>
            </a:r>
            <a:r>
              <a:rPr lang="ru-RU" sz="4000" dirty="0" smtClean="0">
                <a:latin typeface="Century Gothic" panose="020B0502020202020204" pitchFamily="34" charset="0"/>
              </a:rPr>
              <a:t>удовлетворить</a:t>
            </a:r>
            <a:r>
              <a:rPr lang="ru-RU" sz="4000" b="1" dirty="0" smtClean="0">
                <a:latin typeface="Century Gothic" panose="020B0502020202020204" pitchFamily="34" charset="0"/>
              </a:rPr>
              <a:t> </a:t>
            </a:r>
            <a:r>
              <a:rPr lang="ru-RU" sz="4800" dirty="0" smtClean="0">
                <a:latin typeface="Century Gothic" panose="020B0502020202020204" pitchFamily="34" charset="0"/>
              </a:rPr>
              <a:t>потребность</a:t>
            </a:r>
            <a:endParaRPr lang="ru-RU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9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13785</TotalTime>
  <Words>777</Words>
  <Application>Microsoft Office PowerPoint</Application>
  <PresentationFormat>Произвольный</PresentationFormat>
  <Paragraphs>170</Paragraphs>
  <Slides>47</Slides>
  <Notes>32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Артем</dc:creator>
  <cp:lastModifiedBy>lenovo</cp:lastModifiedBy>
  <cp:revision>243</cp:revision>
  <dcterms:created xsi:type="dcterms:W3CDTF">2016-02-15T21:21:09Z</dcterms:created>
  <dcterms:modified xsi:type="dcterms:W3CDTF">2021-10-14T10:17:17Z</dcterms:modified>
</cp:coreProperties>
</file>